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  <p:sldMasterId id="2147483762" r:id="rId2"/>
  </p:sldMasterIdLst>
  <p:sldIdLst>
    <p:sldId id="256" r:id="rId3"/>
    <p:sldId id="257" r:id="rId4"/>
    <p:sldId id="258" r:id="rId5"/>
    <p:sldId id="259" r:id="rId6"/>
    <p:sldId id="260" r:id="rId7"/>
    <p:sldId id="262" r:id="rId8"/>
    <p:sldId id="264" r:id="rId9"/>
    <p:sldId id="263" r:id="rId10"/>
    <p:sldId id="267" r:id="rId11"/>
    <p:sldId id="288" r:id="rId12"/>
    <p:sldId id="265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83" r:id="rId22"/>
    <p:sldId id="284" r:id="rId23"/>
    <p:sldId id="278" r:id="rId24"/>
    <p:sldId id="279" r:id="rId25"/>
    <p:sldId id="280" r:id="rId26"/>
    <p:sldId id="281" r:id="rId27"/>
    <p:sldId id="282" r:id="rId28"/>
    <p:sldId id="285" r:id="rId29"/>
    <p:sldId id="286" r:id="rId30"/>
    <p:sldId id="275" r:id="rId31"/>
    <p:sldId id="287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63" autoAdjust="0"/>
    <p:restoredTop sz="94607" autoAdjust="0"/>
  </p:normalViewPr>
  <p:slideViewPr>
    <p:cSldViewPr snapToGrid="0">
      <p:cViewPr varScale="1">
        <p:scale>
          <a:sx n="108" d="100"/>
          <a:sy n="108" d="100"/>
        </p:scale>
        <p:origin x="420" y="78"/>
      </p:cViewPr>
      <p:guideLst/>
    </p:cSldViewPr>
  </p:slideViewPr>
  <p:outlineViewPr>
    <p:cViewPr>
      <p:scale>
        <a:sx n="33" d="100"/>
        <a:sy n="33" d="100"/>
      </p:scale>
      <p:origin x="0" y="-670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hdphoto1.wdp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380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02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2985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9DCE2-DA3C-4B4B-A68A-57B4CC6A5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3E362-2544-4D1C-B9CE-142087B10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CA67C-632B-4AD7-87A2-04B65B417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CD5B1-AC81-4F26-A391-70A9B3D73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6B38E-144C-4991-9350-3BC552D36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9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999A-3981-47FD-B866-91FCAEF08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1BA08-5493-42D0-ADE5-575774966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F44E3-E92D-45A7-A788-7888F540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AF98D-DA5D-4A12-873F-BD596D00B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8ECA0-182B-4B04-BB9D-4D3C6208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80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31C6B-D632-4346-912A-E3182C357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AE358-8A00-4770-804D-7C11B6AE5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D89BE-F50C-469C-B741-5E23C1A4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52065-37D9-4B6C-A1DA-6B2C3E91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7F60A-5AE9-48B1-95DE-0DB4EC89C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677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8E49-0F41-4A58-9E70-A9B5B85DF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08547-82F1-46C8-B931-CBB8AD5DC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C4C6A7-2C6B-4C78-8FDE-1501A6149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B0EA8-C273-461F-98C1-FA6A6DC87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8C341-5C47-4357-8F1D-41AF41684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203FA-D307-4823-9704-1A20AB49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0202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E1954-20E0-4651-9CD7-B92C05F82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8732D3-F502-4D05-A4AE-DE2F260D7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B8C5E-9DEF-4F91-9032-75C3B79B0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DB0B2E-07AF-42B4-9847-F5C9427020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E125EB-6C67-49BD-92D9-CC33CB78D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10994D-D66D-47B9-BD6A-AF405BD20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F5B6B6-5DB8-4FE3-A849-E0B6E09AE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2E564-882C-4294-901A-7CDA85A8A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691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FF1B7-6BDA-47F0-9915-3A09E4EA1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C45FB2-5D87-410C-B46F-E3B470A2D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A16C3-19DE-4FA0-ADDB-A7CF23612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A9912B-8F57-4CAB-B59F-69483BFDD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0936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65E0B-FB75-449A-A1C4-7350A714B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D3F24-7CC1-4129-96E6-7C04FFDD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82FDF-EDCF-49CD-ACD1-09502A570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97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312C-82FE-4D5C-A3A2-37B770994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E2DEB-B321-4A3C-A114-FAB3B623B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7B47B-20D8-4805-A1D4-BE839D5AC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CEB271-9647-45CD-8453-2A271FA98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C1F95-33D2-45C9-A7AD-72A73A8EA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5C742-CB78-417A-A745-427348333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3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325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2EE9-51F4-4235-A607-A8C267D1C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598133-CF7F-4FF1-BB5B-8D52FFE71B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6A8DDF-E015-40A4-B28B-383A47AB1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77EC4-790E-4414-A644-E4C02EDA9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D9342-1FC2-4430-8FDA-43DA5F9B9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A99BD-E860-4849-A3A6-8CD06016D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174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EE2A7-00D8-4AAA-BCB3-52339A5CE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4644F-370A-4863-BEAA-DC66B128B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02748-6133-47C4-8C8F-6B2A4EAEC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B8254-804F-4EFE-AE9B-A315F1EEB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03BDC-F6BC-46B6-865C-B90DEC1D0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783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A61D19-A8FB-4B0D-A570-3148155AD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FA83C-EB73-4AF3-9757-74B26DF897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33375-B401-4E6D-B080-FAB6A23A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0A6D0-B753-4E44-A3E8-423A602A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362F-C8D4-4472-A750-39D06D63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4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352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25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79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151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93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75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04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30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F7C790-B277-447E-952E-AD6E0469C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P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00950-8D6C-4085-8878-E38C100B2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E8BDA-A25A-4D76-BDCD-6DACD720FB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30CDC-AFED-40CC-96C5-FD1DC6497CB4}" type="datetimeFigureOut">
              <a:rPr lang="en-US" smtClean="0"/>
              <a:t>12/1/2019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7781A-6085-422D-9E13-601C3442B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F1021-FE1A-49EA-808E-E8636DE7D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D2F43-E173-4D07-B15D-F89BF1CA1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9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hyperlink" Target="https://dominique120.github.io/2051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CE04733-4D0D-4D2B-81AA-67D0F0997D28}"/>
              </a:ext>
            </a:extLst>
          </p:cNvPr>
          <p:cNvSpPr txBox="1"/>
          <p:nvPr/>
        </p:nvSpPr>
        <p:spPr>
          <a:xfrm>
            <a:off x="4425760" y="1212526"/>
            <a:ext cx="33403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r>
              <a:rPr lang="es-PE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UW-</a:t>
            </a:r>
            <a:r>
              <a:rPr lang="es-PE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Minds</a:t>
            </a:r>
            <a:endParaRPr lang="en-US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BE6926-9FE8-4699-B816-AD952455298F}"/>
              </a:ext>
            </a:extLst>
          </p:cNvPr>
          <p:cNvSpPr txBox="1"/>
          <p:nvPr/>
        </p:nvSpPr>
        <p:spPr>
          <a:xfrm>
            <a:off x="5486648" y="1948070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A picture containing dark&#10;&#10;Description automatically generated">
            <a:extLst>
              <a:ext uri="{FF2B5EF4-FFF2-40B4-BE49-F238E27FC236}">
                <a16:creationId xmlns:a16="http://schemas.microsoft.com/office/drawing/2014/main" id="{8CB02BC8-A0F0-41AD-AF44-8410DA572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25" y="5501767"/>
            <a:ext cx="2139667" cy="1210458"/>
          </a:xfrm>
          <a:prstGeom prst="rect">
            <a:avLst/>
          </a:prstGeom>
        </p:spPr>
      </p:pic>
      <p:pic>
        <p:nvPicPr>
          <p:cNvPr id="10" name="Picture 9" descr="A picture containing holding, hand, table, white&#10;&#10;Description automatically generated">
            <a:extLst>
              <a:ext uri="{FF2B5EF4-FFF2-40B4-BE49-F238E27FC236}">
                <a16:creationId xmlns:a16="http://schemas.microsoft.com/office/drawing/2014/main" id="{8502F47E-E488-49D0-AEE0-273C1A5CA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31" y="3000803"/>
            <a:ext cx="3923320" cy="38571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E432DF-1833-44F0-B987-9813839CCA1A}"/>
              </a:ext>
            </a:extLst>
          </p:cNvPr>
          <p:cNvSpPr txBox="1"/>
          <p:nvPr/>
        </p:nvSpPr>
        <p:spPr>
          <a:xfrm>
            <a:off x="3841791" y="3411561"/>
            <a:ext cx="4792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/>
              <a:t>¿COMO TE MOVERAS?</a:t>
            </a: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D84E78-22A5-4EC7-BF86-3B99A2F96F81}"/>
              </a:ext>
            </a:extLst>
          </p:cNvPr>
          <p:cNvSpPr txBox="1"/>
          <p:nvPr/>
        </p:nvSpPr>
        <p:spPr>
          <a:xfrm>
            <a:off x="4267448" y="3083723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Y tu….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C5EA03D-A4EB-408C-A59B-133A3358259C}"/>
              </a:ext>
            </a:extLst>
          </p:cNvPr>
          <p:cNvSpPr txBox="1"/>
          <p:nvPr/>
        </p:nvSpPr>
        <p:spPr>
          <a:xfrm rot="5400000">
            <a:off x="9723525" y="4487312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solidFill>
                  <a:schemeClr val="bg1"/>
                </a:solidFill>
              </a:rPr>
              <a:t>ESLOGAN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743411-8B00-44B8-AE0C-E9AB94585C39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574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39C496D-C719-449E-AE70-AB5FC0295EB5}"/>
              </a:ext>
            </a:extLst>
          </p:cNvPr>
          <p:cNvSpPr txBox="1"/>
          <p:nvPr/>
        </p:nvSpPr>
        <p:spPr>
          <a:xfrm>
            <a:off x="3710352" y="1743299"/>
            <a:ext cx="47712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COSTOS</a:t>
            </a:r>
            <a:endParaRPr lang="en-US" sz="8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DD820D-99C6-454F-9379-1F3E7F07EDA7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E15E67-8AF1-46B7-8237-E47DEB1EE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246" y="3429000"/>
            <a:ext cx="5047506" cy="312027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99655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97AB2-AE53-4C3B-B68E-63DD924C9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Costos Fase 1: Desarrollo y Pruebas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74E71-0157-4AD8-9026-B4A944FA6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>
                <a:cs typeface="Times New Roman" panose="02020603050405020304" pitchFamily="18" charset="0"/>
              </a:rPr>
              <a:t>Costos de Desarrollo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De la aplicación móvil</a:t>
            </a:r>
          </a:p>
          <a:p>
            <a:pPr lvl="2"/>
            <a:r>
              <a:rPr lang="es-PE" dirty="0">
                <a:cs typeface="Times New Roman" panose="02020603050405020304" pitchFamily="18" charset="0"/>
              </a:rPr>
              <a:t>iOS</a:t>
            </a:r>
          </a:p>
          <a:p>
            <a:pPr lvl="2"/>
            <a:r>
              <a:rPr lang="es-PE" dirty="0">
                <a:cs typeface="Times New Roman" panose="02020603050405020304" pitchFamily="18" charset="0"/>
              </a:rPr>
              <a:t>Android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Del servicio balanceador</a:t>
            </a:r>
          </a:p>
          <a:p>
            <a:r>
              <a:rPr lang="es-PE" dirty="0">
                <a:cs typeface="Times New Roman" panose="02020603050405020304" pitchFamily="18" charset="0"/>
              </a:rPr>
              <a:t>Costos de Soporte</a:t>
            </a:r>
          </a:p>
          <a:p>
            <a:pPr lvl="1"/>
            <a:r>
              <a:rPr lang="es-PE" dirty="0" err="1">
                <a:cs typeface="Times New Roman" panose="02020603050405020304" pitchFamily="18" charset="0"/>
              </a:rPr>
              <a:t>Backend</a:t>
            </a:r>
            <a:r>
              <a:rPr lang="es-PE" dirty="0">
                <a:cs typeface="Times New Roman" panose="02020603050405020304" pitchFamily="18" charset="0"/>
              </a:rPr>
              <a:t>:</a:t>
            </a:r>
          </a:p>
          <a:p>
            <a:pPr lvl="2"/>
            <a:r>
              <a:rPr lang="es-PE" dirty="0">
                <a:cs typeface="Times New Roman" panose="02020603050405020304" pitchFamily="18" charset="0"/>
              </a:rPr>
              <a:t>Infraestructura de soporte(servidores, uso de API, licencias, </a:t>
            </a:r>
            <a:r>
              <a:rPr lang="es-PE" dirty="0" err="1">
                <a:cs typeface="Times New Roman" panose="02020603050405020304" pitchFamily="18" charset="0"/>
              </a:rPr>
              <a:t>etc</a:t>
            </a:r>
            <a:r>
              <a:rPr lang="es-PE" dirty="0">
                <a:cs typeface="Times New Roman" panose="02020603050405020304" pitchFamily="18" charset="0"/>
              </a:rPr>
              <a:t>)</a:t>
            </a:r>
          </a:p>
          <a:p>
            <a:pPr lvl="1"/>
            <a:r>
              <a:rPr lang="es-PE" dirty="0" err="1">
                <a:cs typeface="Times New Roman" panose="02020603050405020304" pitchFamily="18" charset="0"/>
              </a:rPr>
              <a:t>Frontend</a:t>
            </a:r>
            <a:r>
              <a:rPr lang="es-PE" dirty="0">
                <a:cs typeface="Times New Roman" panose="02020603050405020304" pitchFamily="18" charset="0"/>
              </a:rPr>
              <a:t>:</a:t>
            </a:r>
          </a:p>
          <a:p>
            <a:pPr lvl="2"/>
            <a:r>
              <a:rPr lang="es-PE" dirty="0">
                <a:cs typeface="Times New Roman" panose="02020603050405020304" pitchFamily="18" charset="0"/>
              </a:rPr>
              <a:t>Mantenimiento de la aplicación</a:t>
            </a:r>
          </a:p>
          <a:p>
            <a:pPr lvl="2"/>
            <a:r>
              <a:rPr lang="es-PE" dirty="0">
                <a:cs typeface="Times New Roman" panose="02020603050405020304" pitchFamily="18" charset="0"/>
              </a:rPr>
              <a:t>Actualizaciones con arreglos y nuevas funciones</a:t>
            </a:r>
          </a:p>
          <a:p>
            <a:pPr lvl="2"/>
            <a:endParaRPr lang="es-PE" dirty="0"/>
          </a:p>
          <a:p>
            <a:pPr lvl="2"/>
            <a:endParaRPr lang="es-PE" dirty="0"/>
          </a:p>
          <a:p>
            <a:pPr lvl="1"/>
            <a:endParaRPr lang="es-P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542FBA-3722-4532-A558-1E944AC8DBD7}"/>
              </a:ext>
            </a:extLst>
          </p:cNvPr>
          <p:cNvSpPr/>
          <p:nvPr/>
        </p:nvSpPr>
        <p:spPr>
          <a:xfrm>
            <a:off x="0" y="6492874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56BC0C-71D1-4E34-AECA-647EA165ACB2}"/>
              </a:ext>
            </a:extLst>
          </p:cNvPr>
          <p:cNvSpPr/>
          <p:nvPr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40C738-D8A2-4E21-8133-F0766C27E0B1}"/>
              </a:ext>
            </a:extLst>
          </p:cNvPr>
          <p:cNvSpPr txBox="1"/>
          <p:nvPr/>
        </p:nvSpPr>
        <p:spPr>
          <a:xfrm>
            <a:off x="10689666" y="5792242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219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96301-C942-4C84-86D9-C31810730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7924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Costos Fase 2: Adopción por las masas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DDCCF-057A-47F3-9260-16D51CEB7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6979"/>
            <a:ext cx="10515600" cy="3745181"/>
          </a:xfrm>
        </p:spPr>
        <p:txBody>
          <a:bodyPr/>
          <a:lstStyle/>
          <a:p>
            <a:r>
              <a:rPr lang="es-PE" dirty="0">
                <a:cs typeface="Times New Roman" panose="02020603050405020304" pitchFamily="18" charset="0"/>
              </a:rPr>
              <a:t>Costos de Publicidad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Comerciales, </a:t>
            </a:r>
            <a:r>
              <a:rPr lang="es-PE" dirty="0" err="1">
                <a:cs typeface="Times New Roman" panose="02020603050405020304" pitchFamily="18" charset="0"/>
              </a:rPr>
              <a:t>etc</a:t>
            </a:r>
            <a:endParaRPr lang="es-PE" dirty="0">
              <a:cs typeface="Times New Roman" panose="02020603050405020304" pitchFamily="18" charset="0"/>
            </a:endParaRPr>
          </a:p>
          <a:p>
            <a:r>
              <a:rPr lang="es-PE" dirty="0">
                <a:cs typeface="Times New Roman" panose="02020603050405020304" pitchFamily="18" charset="0"/>
              </a:rPr>
              <a:t>Costos de Soporte Técnico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Soporte a usuarios.</a:t>
            </a:r>
          </a:p>
          <a:p>
            <a:r>
              <a:rPr lang="es-PE" dirty="0">
                <a:cs typeface="Times New Roman" panose="02020603050405020304" pitchFamily="18" charset="0"/>
              </a:rPr>
              <a:t>Costos de Mejora Continua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Actualizaciones de la aplicación.</a:t>
            </a:r>
          </a:p>
          <a:p>
            <a:r>
              <a:rPr lang="es-PE" dirty="0">
                <a:cs typeface="Times New Roman" panose="02020603050405020304" pitchFamily="18" charset="0"/>
              </a:rPr>
              <a:t>Costos de </a:t>
            </a:r>
            <a:r>
              <a:rPr lang="es-PE" dirty="0" err="1">
                <a:cs typeface="Times New Roman" panose="02020603050405020304" pitchFamily="18" charset="0"/>
              </a:rPr>
              <a:t>Backend</a:t>
            </a:r>
            <a:endParaRPr lang="es-PE" dirty="0">
              <a:cs typeface="Times New Roman" panose="02020603050405020304" pitchFamily="18" charset="0"/>
            </a:endParaRP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Escalabilidad de la infraestructura de soporte(servidores, </a:t>
            </a:r>
            <a:r>
              <a:rPr lang="es-PE" dirty="0" err="1">
                <a:cs typeface="Times New Roman" panose="02020603050405020304" pitchFamily="18" charset="0"/>
              </a:rPr>
              <a:t>etc</a:t>
            </a:r>
            <a:r>
              <a:rPr lang="es-PE" dirty="0"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A6D739-B6A8-4037-90B0-C662E6ADFAED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FEB262-203F-4AAC-BA39-FA0F4E27EA18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D9D842-3B83-4424-9FE3-ECA41C4A4EFB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024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237FA-87FC-4499-88B7-B7BA4CB60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263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1.1: Desarrollo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7E2EF-0166-460D-8DC6-E6AE0A3CD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8781"/>
            <a:ext cx="10515600" cy="3787384"/>
          </a:xfrm>
        </p:spPr>
        <p:txBody>
          <a:bodyPr/>
          <a:lstStyle/>
          <a:p>
            <a:r>
              <a:rPr lang="es-PE" dirty="0">
                <a:cs typeface="Times New Roman" panose="02020603050405020304" pitchFamily="18" charset="0"/>
              </a:rPr>
              <a:t>Desarrollo de una aplicación móvil iOS con un mapa y funcionalidad esencial-&gt; 230 horas</a:t>
            </a:r>
          </a:p>
          <a:p>
            <a:r>
              <a:rPr lang="es-PE" dirty="0">
                <a:cs typeface="Times New Roman" panose="02020603050405020304" pitchFamily="18" charset="0"/>
              </a:rPr>
              <a:t>Desarrollo de una aplicación móvil Android con un mapa y funcionalidad esencial -&gt; 300 horas</a:t>
            </a:r>
          </a:p>
          <a:p>
            <a:r>
              <a:rPr lang="es-PE" dirty="0">
                <a:cs typeface="Times New Roman" panose="02020603050405020304" pitchFamily="18" charset="0"/>
              </a:rPr>
              <a:t>Desarrollo del servicio de gestión y manejo del trafico(balanceador) con la funcionalidad mínima requerida -&gt; 500 horas </a:t>
            </a:r>
          </a:p>
          <a:p>
            <a:r>
              <a:rPr lang="es-PE" dirty="0">
                <a:cs typeface="Times New Roman" panose="02020603050405020304" pitchFamily="18" charset="0"/>
              </a:rPr>
              <a:t>Salario promedio de un desarrollador en Lima: S./ 3500 -&gt; ~S./ 22/</a:t>
            </a:r>
            <a:r>
              <a:rPr lang="es-PE" dirty="0" err="1">
                <a:cs typeface="Times New Roman" panose="02020603050405020304" pitchFamily="18" charset="0"/>
              </a:rPr>
              <a:t>hr</a:t>
            </a:r>
            <a:endParaRPr lang="es-PE" dirty="0">
              <a:cs typeface="Times New Roman" panose="02020603050405020304" pitchFamily="18" charset="0"/>
            </a:endParaRPr>
          </a:p>
          <a:p>
            <a:r>
              <a:rPr lang="es-PE" dirty="0">
                <a:cs typeface="Times New Roman" panose="02020603050405020304" pitchFamily="18" charset="0"/>
              </a:rPr>
              <a:t>1030 horas para el desarrollo -&gt; </a:t>
            </a:r>
            <a:r>
              <a:rPr lang="es-PE" b="1" dirty="0">
                <a:cs typeface="Times New Roman" panose="02020603050405020304" pitchFamily="18" charset="0"/>
              </a:rPr>
              <a:t>costo total = S./ 22660.00</a:t>
            </a:r>
          </a:p>
          <a:p>
            <a:pPr marL="0" indent="0">
              <a:buNone/>
            </a:pPr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EBEB31-1E3D-425A-83AA-067781A5DD65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DDA5D7-2C1E-46DC-B4DA-88AA705AFC67}"/>
              </a:ext>
            </a:extLst>
          </p:cNvPr>
          <p:cNvSpPr/>
          <p:nvPr/>
        </p:nvSpPr>
        <p:spPr>
          <a:xfrm>
            <a:off x="0" y="4469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04394B-F75F-4A3E-B958-1CC22FC5CCD0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615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4DD9E-E35E-4699-B118-1519AEE86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905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1.2: Soporte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AE23F-4705-4337-B432-452EBA1C4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6468"/>
            <a:ext cx="10515600" cy="3252812"/>
          </a:xfrm>
        </p:spPr>
        <p:txBody>
          <a:bodyPr/>
          <a:lstStyle/>
          <a:p>
            <a:r>
              <a:rPr lang="es-PE" dirty="0">
                <a:cs typeface="Times New Roman" panose="02020603050405020304" pitchFamily="18" charset="0"/>
              </a:rPr>
              <a:t>Infraestructura de soporte: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Servidores -&gt; Amazon Web </a:t>
            </a:r>
            <a:r>
              <a:rPr lang="es-PE" dirty="0" err="1">
                <a:cs typeface="Times New Roman" panose="02020603050405020304" pitchFamily="18" charset="0"/>
              </a:rPr>
              <a:t>Services</a:t>
            </a:r>
            <a:r>
              <a:rPr lang="es-PE" dirty="0">
                <a:cs typeface="Times New Roman" panose="02020603050405020304" pitchFamily="18" charset="0"/>
              </a:rPr>
              <a:t>: $600 por mes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API de Google </a:t>
            </a:r>
            <a:r>
              <a:rPr lang="es-PE" dirty="0" err="1">
                <a:cs typeface="Times New Roman" panose="02020603050405020304" pitchFamily="18" charset="0"/>
              </a:rPr>
              <a:t>Maps</a:t>
            </a:r>
            <a:r>
              <a:rPr lang="es-PE" dirty="0">
                <a:cs typeface="Times New Roman" panose="02020603050405020304" pitchFamily="18" charset="0"/>
              </a:rPr>
              <a:t> -&gt; 250 000 visitas mensuales: $1500 por mes</a:t>
            </a:r>
          </a:p>
          <a:p>
            <a:r>
              <a:rPr lang="es-PE" dirty="0">
                <a:cs typeface="Times New Roman" panose="02020603050405020304" pitchFamily="18" charset="0"/>
              </a:rPr>
              <a:t>Mantenimiento: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$1500 -&gt; salario del desarrollador encargado</a:t>
            </a:r>
          </a:p>
          <a:p>
            <a:pPr lvl="1"/>
            <a:endParaRPr lang="es-PE" dirty="0">
              <a:cs typeface="Times New Roman" panose="02020603050405020304" pitchFamily="18" charset="0"/>
            </a:endParaRPr>
          </a:p>
          <a:p>
            <a:r>
              <a:rPr lang="es-PE" b="1" dirty="0">
                <a:cs typeface="Times New Roman" panose="02020603050405020304" pitchFamily="18" charset="0"/>
              </a:rPr>
              <a:t>Total con reservas 25%: $4500 por 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904290-1053-49A1-91C0-95C101365F58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74C296-55A4-44ED-8C65-DC4945163BB0}"/>
              </a:ext>
            </a:extLst>
          </p:cNvPr>
          <p:cNvSpPr/>
          <p:nvPr/>
        </p:nvSpPr>
        <p:spPr>
          <a:xfrm>
            <a:off x="0" y="-5019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E8F2D3-C672-42ED-849A-AA597FFC1BB8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543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F6471-DBF3-47F2-BB1A-22B9D1AA5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87315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Detalles de Costos 2.1: Adopción Masiva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11FAA-4661-4687-BE9C-FCE201C55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40416"/>
            <a:ext cx="10515600" cy="2574120"/>
          </a:xfrm>
        </p:spPr>
        <p:txBody>
          <a:bodyPr/>
          <a:lstStyle/>
          <a:p>
            <a:r>
              <a:rPr lang="es-PE" dirty="0">
                <a:cs typeface="Times New Roman" panose="02020603050405020304" pitchFamily="18" charset="0"/>
              </a:rPr>
              <a:t>Comercial Profesional: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Producción: $15 000 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Aparición en TV: $3500 x 3veces al día x 7 días = $73500</a:t>
            </a:r>
          </a:p>
          <a:p>
            <a:r>
              <a:rPr lang="es-PE" dirty="0">
                <a:cs typeface="Times New Roman" panose="02020603050405020304" pitchFamily="18" charset="0"/>
              </a:rPr>
              <a:t>Salario de personal de soporte(correo electrónico)</a:t>
            </a:r>
          </a:p>
          <a:p>
            <a:pPr lvl="1"/>
            <a:r>
              <a:rPr lang="es-PE" dirty="0">
                <a:cs typeface="Times New Roman" panose="02020603050405020304" pitchFamily="18" charset="0"/>
              </a:rPr>
              <a:t>$1200 x 2 = $2400 por mes</a:t>
            </a:r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3BED7C-B197-409B-96FE-7BB8B860F132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1F4E7A-D611-4537-8FC2-A6F182939016}"/>
              </a:ext>
            </a:extLst>
          </p:cNvPr>
          <p:cNvSpPr/>
          <p:nvPr/>
        </p:nvSpPr>
        <p:spPr>
          <a:xfrm>
            <a:off x="0" y="762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A3028D-2AA8-46DD-8023-D44C5B089A04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988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8AD0-2863-4E89-A1E6-001F4667F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974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Costos Totales (hasta el fin del primer mes)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29338-D210-4B7E-A5CA-71EAA36D8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es-PE" dirty="0"/>
              <a:t>Desarrollo(Incluye r. contingencia): S./ 27 000 </a:t>
            </a:r>
          </a:p>
          <a:p>
            <a:r>
              <a:rPr lang="es-PE" dirty="0"/>
              <a:t>Soporte de Infraestructura: $4500 -&gt; S./ 15 075</a:t>
            </a:r>
          </a:p>
          <a:p>
            <a:r>
              <a:rPr lang="es-PE" dirty="0"/>
              <a:t>Publicidad: S./ 25 000</a:t>
            </a:r>
          </a:p>
          <a:p>
            <a:r>
              <a:rPr lang="es-PE" dirty="0"/>
              <a:t>Soporte Técnico: $2400 -&gt; S./ 8200</a:t>
            </a:r>
          </a:p>
          <a:p>
            <a:endParaRPr lang="es-PE" dirty="0"/>
          </a:p>
          <a:p>
            <a:r>
              <a:rPr lang="es-PE" b="1" dirty="0"/>
              <a:t>Costo total hasta el fin del primer mes de implementación:</a:t>
            </a:r>
          </a:p>
          <a:p>
            <a:r>
              <a:rPr lang="es-PE" b="1" dirty="0"/>
              <a:t>S./ 75 275.00</a:t>
            </a:r>
          </a:p>
          <a:p>
            <a:endParaRPr lang="es-PE" dirty="0"/>
          </a:p>
          <a:p>
            <a:endParaRPr lang="es-PE" dirty="0"/>
          </a:p>
          <a:p>
            <a:endParaRPr lang="es-PE" dirty="0"/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E2CC54-31D5-4767-9A53-5949E0657418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DA9317-B5CB-4383-B6BE-38DDBC60C27D}"/>
              </a:ext>
            </a:extLst>
          </p:cNvPr>
          <p:cNvSpPr/>
          <p:nvPr/>
        </p:nvSpPr>
        <p:spPr>
          <a:xfrm>
            <a:off x="0" y="-42838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745911-436C-40CD-938E-967B07D5D50B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467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1D8A14-8DEB-490A-B721-EB7CC3D7F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2202" y="2295525"/>
            <a:ext cx="5287596" cy="1133475"/>
          </a:xfrm>
        </p:spPr>
        <p:txBody>
          <a:bodyPr>
            <a:noAutofit/>
          </a:bodyPr>
          <a:lstStyle/>
          <a:p>
            <a:r>
              <a:rPr lang="es-PE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Ganancias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F14AC6-2846-43D1-A6AD-C766CAD43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108" y="3429000"/>
            <a:ext cx="3829783" cy="26042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53D7E6-D36F-4167-BA58-557ABA9F267C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806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592D-99FE-44BA-8288-73EDC0923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6565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Ganancias utilizando anuncios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0D562-3ED6-4FE1-839B-55CF36973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s-PE" dirty="0"/>
              <a:t>Utilizando anuncios se puede generar la cantidad necesaria para mantener la infraestructura de soporte anterior y recuperar la inversión inicial.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77DF4-C11F-41C2-928E-C96B70CC2C1C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CF69D8-BF7B-4D4A-95A5-C0F3F60775D7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30608-7127-4BE6-B0A4-D981DA24D9B8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415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2EB7-2ABF-4FD3-A935-8E85179C4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451" y="365125"/>
            <a:ext cx="11302681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Teoría: Como calcular ganancias con anuncios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71AFDB-5F80-4766-BC57-9786E1B325F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70451" y="1825625"/>
                <a:ext cx="11028882" cy="4351338"/>
              </a:xfrm>
            </p:spPr>
            <p:txBody>
              <a:bodyPr>
                <a:normAutofit/>
              </a:bodyPr>
              <a:lstStyle/>
              <a:p>
                <a:r>
                  <a:rPr lang="es-PE" dirty="0"/>
                  <a:t>Fórmula general:</a:t>
                </a:r>
              </a:p>
              <a:p>
                <a:endParaRPr lang="es-PE" b="1" i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𝑮𝒂𝒏𝒂𝒏𝒄𝒊𝒂𝒔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𝑰𝒎𝒑𝒓𝒆𝒔𝒊𝒐𝒏𝒆𝒔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×</m:t>
                      </m:r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𝒆𝑪𝑷𝑴</m:t>
                      </m:r>
                    </m:oMath>
                  </m:oMathPara>
                </a14:m>
                <a:endParaRPr lang="es-PE" b="1" i="1" dirty="0"/>
              </a:p>
              <a:p>
                <a:pPr marL="0" indent="0">
                  <a:buNone/>
                </a:pPr>
                <a:endParaRPr lang="es-PE" dirty="0"/>
              </a:p>
              <a:p>
                <a:r>
                  <a:rPr lang="es-PE" dirty="0"/>
                  <a:t>Un estudio de Stanford indico que el 90% de los usuarios instalan una aplicación y la eliminan luego de 5 minutos.</a:t>
                </a:r>
              </a:p>
              <a:p>
                <a:r>
                  <a:rPr lang="es-PE" dirty="0"/>
                  <a:t>Solo el 80% de estos tienen una conexión a internet.</a:t>
                </a:r>
              </a:p>
              <a:p>
                <a:r>
                  <a:rPr lang="es-PE" dirty="0"/>
                  <a:t>Se cuenta una </a:t>
                </a:r>
                <a:r>
                  <a:rPr lang="es-PE" i="1" dirty="0"/>
                  <a:t>“impresión” </a:t>
                </a:r>
                <a:r>
                  <a:rPr lang="es-PE" dirty="0"/>
                  <a:t>cuando el anuncio es visible por 30 segundos.</a:t>
                </a:r>
              </a:p>
              <a:p>
                <a:r>
                  <a:rPr lang="es-PE" dirty="0"/>
                  <a:t>Entonces, 2 </a:t>
                </a:r>
                <a:r>
                  <a:rPr lang="es-PE" i="1" dirty="0"/>
                  <a:t>impresiones</a:t>
                </a:r>
                <a:r>
                  <a:rPr lang="es-PE" dirty="0"/>
                  <a:t> por minuto.</a:t>
                </a:r>
              </a:p>
              <a:p>
                <a:endParaRPr lang="es-PE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71AFDB-5F80-4766-BC57-9786E1B325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70451" y="1825625"/>
                <a:ext cx="11028882" cy="4351338"/>
              </a:xfrm>
              <a:blipFill>
                <a:blip r:embed="rId2"/>
                <a:stretch>
                  <a:fillRect l="-995" t="-2241" b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D07ADF90-4154-49DF-9202-665C4EB53DFC}"/>
              </a:ext>
            </a:extLst>
          </p:cNvPr>
          <p:cNvSpPr/>
          <p:nvPr/>
        </p:nvSpPr>
        <p:spPr>
          <a:xfrm>
            <a:off x="0" y="6492874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82E27-FC7E-444B-B125-411B66B34479}"/>
              </a:ext>
            </a:extLst>
          </p:cNvPr>
          <p:cNvSpPr/>
          <p:nvPr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C25C8C-78DB-4F49-BF47-B22814C31AC3}"/>
              </a:ext>
            </a:extLst>
          </p:cNvPr>
          <p:cNvSpPr txBox="1"/>
          <p:nvPr/>
        </p:nvSpPr>
        <p:spPr>
          <a:xfrm>
            <a:off x="10689666" y="5792242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519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an, sitting, table, people&#10;&#10;Description automatically generated">
            <a:extLst>
              <a:ext uri="{FF2B5EF4-FFF2-40B4-BE49-F238E27FC236}">
                <a16:creationId xmlns:a16="http://schemas.microsoft.com/office/drawing/2014/main" id="{2D163CA3-F3E4-4E54-B56C-FF408DA331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00" y="1031614"/>
            <a:ext cx="7496000" cy="4004211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D57D5B6-1666-4D39-B780-9C87EE876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792" y="5155666"/>
            <a:ext cx="941592" cy="941592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74BEDEA-FF76-463F-9AF1-2B85BCD094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408" y="5155666"/>
            <a:ext cx="941592" cy="9415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AE2D4A-13C8-49F3-988F-5823F356F5EE}"/>
              </a:ext>
            </a:extLst>
          </p:cNvPr>
          <p:cNvSpPr txBox="1"/>
          <p:nvPr/>
        </p:nvSpPr>
        <p:spPr>
          <a:xfrm>
            <a:off x="1209821" y="1702191"/>
            <a:ext cx="27975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INTEGRANTES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66B596-77E1-482A-9036-F205B9E6317B}"/>
              </a:ext>
            </a:extLst>
          </p:cNvPr>
          <p:cNvSpPr txBox="1"/>
          <p:nvPr/>
        </p:nvSpPr>
        <p:spPr>
          <a:xfrm>
            <a:off x="940904" y="2703443"/>
            <a:ext cx="285642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Dominique Verellen Valdez</a:t>
            </a:r>
          </a:p>
          <a:p>
            <a:r>
              <a:rPr lang="es-PE" dirty="0"/>
              <a:t>Luis Daniel Vásquez </a:t>
            </a:r>
            <a:r>
              <a:rPr lang="es-PE" dirty="0" err="1"/>
              <a:t>Gomez</a:t>
            </a:r>
            <a:endParaRPr lang="es-PE" dirty="0"/>
          </a:p>
          <a:p>
            <a:r>
              <a:rPr lang="es-PE" dirty="0"/>
              <a:t>Vanessa López </a:t>
            </a:r>
            <a:r>
              <a:rPr lang="es-PE" dirty="0" err="1"/>
              <a:t>López</a:t>
            </a:r>
            <a:endParaRPr lang="es-PE" dirty="0"/>
          </a:p>
          <a:p>
            <a:r>
              <a:rPr lang="es-PE" dirty="0"/>
              <a:t>Juan Manuel Borja Mendoza</a:t>
            </a:r>
          </a:p>
          <a:p>
            <a:r>
              <a:rPr lang="es-PE" dirty="0" err="1"/>
              <a:t>Kori</a:t>
            </a:r>
            <a:r>
              <a:rPr lang="es-PE" dirty="0"/>
              <a:t> </a:t>
            </a:r>
            <a:r>
              <a:rPr lang="es-PE" dirty="0" err="1"/>
              <a:t>Capcha</a:t>
            </a:r>
            <a:r>
              <a:rPr lang="es-PE" dirty="0"/>
              <a:t> Espinoza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5500BA-3385-442E-BA67-9281D7CB5E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1236" b="87266" l="53053" r="96632">
                        <a14:foregroundMark x1="71263" y1="41011" x2="71263" y2="41011"/>
                        <a14:foregroundMark x1="72947" y1="29213" x2="64947" y2="30337"/>
                        <a14:foregroundMark x1="64947" y1="30337" x2="60842" y2="37828"/>
                        <a14:foregroundMark x1="60842" y1="37828" x2="60526" y2="50375"/>
                        <a14:foregroundMark x1="60526" y1="50375" x2="64526" y2="72285"/>
                        <a14:foregroundMark x1="64526" y1="72285" x2="62632" y2="58989"/>
                        <a14:foregroundMark x1="62632" y1="58989" x2="64947" y2="47566"/>
                        <a14:foregroundMark x1="64947" y1="47566" x2="64842" y2="37640"/>
                        <a14:foregroundMark x1="64842" y1="37640" x2="63368" y2="43446"/>
                        <a14:foregroundMark x1="64947" y1="22097" x2="59263" y2="23221"/>
                        <a14:foregroundMark x1="59263" y1="23221" x2="56000" y2="41948"/>
                        <a14:foregroundMark x1="56000" y1="41948" x2="56211" y2="73221"/>
                        <a14:foregroundMark x1="56211" y1="73221" x2="61368" y2="80150"/>
                        <a14:foregroundMark x1="61368" y1="80150" x2="67895" y2="81273"/>
                        <a14:foregroundMark x1="67895" y1="81273" x2="72526" y2="75843"/>
                        <a14:foregroundMark x1="72526" y1="75843" x2="76316" y2="66479"/>
                        <a14:foregroundMark x1="76316" y1="66479" x2="74316" y2="62360"/>
                        <a14:foregroundMark x1="77684" y1="20787" x2="82526" y2="16292"/>
                        <a14:foregroundMark x1="82526" y1="16292" x2="87895" y2="14607"/>
                        <a14:foregroundMark x1="87895" y1="14607" x2="93053" y2="17228"/>
                        <a14:foregroundMark x1="93053" y1="17228" x2="93895" y2="27341"/>
                        <a14:foregroundMark x1="93895" y1="27341" x2="92211" y2="36891"/>
                        <a14:foregroundMark x1="92211" y1="36891" x2="86842" y2="38764"/>
                        <a14:foregroundMark x1="86842" y1="38764" x2="91263" y2="44007"/>
                        <a14:foregroundMark x1="91263" y1="44007" x2="91474" y2="54682"/>
                        <a14:foregroundMark x1="91474" y1="54682" x2="86842" y2="60112"/>
                        <a14:foregroundMark x1="86842" y1="60112" x2="85053" y2="69101"/>
                        <a14:foregroundMark x1="85053" y1="69101" x2="85053" y2="78652"/>
                        <a14:foregroundMark x1="85053" y1="78652" x2="88842" y2="85206"/>
                        <a14:foregroundMark x1="88842" y1="85206" x2="94105" y2="85768"/>
                        <a14:foregroundMark x1="94105" y1="85768" x2="95474" y2="76217"/>
                        <a14:foregroundMark x1="95474" y1="76217" x2="96105" y2="18352"/>
                        <a14:foregroundMark x1="96105" y1="18352" x2="91895" y2="11610"/>
                        <a14:foregroundMark x1="91895" y1="11610" x2="58105" y2="11423"/>
                        <a14:foregroundMark x1="58105" y1="11423" x2="57789" y2="11985"/>
                        <a14:foregroundMark x1="53263" y1="12172" x2="53053" y2="25468"/>
                        <a14:foregroundMark x1="53684" y1="87453" x2="59158" y2="86891"/>
                        <a14:foregroundMark x1="59158" y1="86891" x2="67368" y2="87266"/>
                        <a14:foregroundMark x1="96105" y1="85581" x2="96632" y2="56367"/>
                        <a14:foregroundMark x1="96632" y1="56367" x2="96632" y2="561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1092" t="6391" r="1204" b="7607"/>
          <a:stretch/>
        </p:blipFill>
        <p:spPr>
          <a:xfrm>
            <a:off x="7587176" y="5155666"/>
            <a:ext cx="941592" cy="9541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98F8DC-4031-45E6-A955-97924CE97923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925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5D318-5447-4660-800F-5BB183A17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Cálculo de impresiones: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9D97C-57EF-4B66-BC25-5DE15CC8C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s-PE" dirty="0"/>
              <a:t>30 segundos por impresión -&gt; 2 por minuto</a:t>
            </a:r>
          </a:p>
          <a:p>
            <a:r>
              <a:rPr lang="es-PE" dirty="0"/>
              <a:t>2 impresiones por minuto x 5 minutos = 10 impresiones por usuario</a:t>
            </a:r>
          </a:p>
          <a:p>
            <a:endParaRPr lang="es-PE" dirty="0"/>
          </a:p>
          <a:p>
            <a:r>
              <a:rPr lang="es-PE" dirty="0"/>
              <a:t>Meta: 250 000 usuarios:</a:t>
            </a:r>
          </a:p>
          <a:p>
            <a:r>
              <a:rPr lang="es-PE" dirty="0"/>
              <a:t>250 000 x 90% = 225 000</a:t>
            </a:r>
          </a:p>
          <a:p>
            <a:r>
              <a:rPr lang="es-PE" dirty="0"/>
              <a:t>225 000 x 80% = 180 000</a:t>
            </a:r>
          </a:p>
          <a:p>
            <a:endParaRPr lang="es-PE" dirty="0"/>
          </a:p>
          <a:p>
            <a:r>
              <a:rPr lang="es-PE" dirty="0"/>
              <a:t>Aproximemos que 180 000 personas utilizaran la aplicación por día por 5 minutos al fin del primer año.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AC181B-219E-4224-A249-21CA44A50937}"/>
              </a:ext>
            </a:extLst>
          </p:cNvPr>
          <p:cNvSpPr/>
          <p:nvPr/>
        </p:nvSpPr>
        <p:spPr>
          <a:xfrm>
            <a:off x="0" y="6492874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F775DF-93D6-42EF-A9D9-DEABA2FC8477}"/>
              </a:ext>
            </a:extLst>
          </p:cNvPr>
          <p:cNvSpPr/>
          <p:nvPr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DF7A70-F657-462A-BD8A-E55A06A60F5A}"/>
              </a:ext>
            </a:extLst>
          </p:cNvPr>
          <p:cNvSpPr txBox="1"/>
          <p:nvPr/>
        </p:nvSpPr>
        <p:spPr>
          <a:xfrm>
            <a:off x="10689666" y="5792242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811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7C82-63BD-4C32-A69D-9B6418C95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5311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Cálculo de Impresiones </a:t>
            </a:r>
            <a:r>
              <a:rPr lang="es-PE" sz="3200" i="1" dirty="0"/>
              <a:t>(continuación)</a:t>
            </a:r>
            <a:endParaRPr lang="es-PE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54F9B-19FE-4648-868B-66ABA2075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0874"/>
            <a:ext cx="10515600" cy="2380615"/>
          </a:xfrm>
        </p:spPr>
        <p:txBody>
          <a:bodyPr/>
          <a:lstStyle/>
          <a:p>
            <a:r>
              <a:rPr lang="es-PE" dirty="0"/>
              <a:t>180 000 usuarios x 10 impresiones = 1 800 000 impresiones</a:t>
            </a:r>
          </a:p>
          <a:p>
            <a:endParaRPr lang="es-PE" dirty="0"/>
          </a:p>
          <a:p>
            <a:r>
              <a:rPr lang="es-PE" dirty="0"/>
              <a:t>Para nuestros 250 000 usuarios diarios podríamos tener 1 800 000 posibles impresiones las cuales generaran ganancias.</a:t>
            </a:r>
          </a:p>
          <a:p>
            <a:endParaRPr lang="es-PE" dirty="0"/>
          </a:p>
          <a:p>
            <a:endParaRPr lang="es-P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BC943F-7E60-48F2-B333-A0B39F726267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2AC775-FC7E-4FCF-A309-A6B4D81A4F0D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E95D41-23BF-4DDE-A6B5-494B903218A9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506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B6D6-333D-4CE4-8456-336E4C796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5926"/>
            <a:ext cx="4915486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Cálculo de </a:t>
            </a:r>
            <a:r>
              <a:rPr lang="es-PE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eCPM</a:t>
            </a:r>
            <a:endParaRPr lang="es-PE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DA8985-E8BC-4C98-80B3-A7F37E5C85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50708"/>
                <a:ext cx="10515600" cy="3660775"/>
              </a:xfrm>
            </p:spPr>
            <p:txBody>
              <a:bodyPr/>
              <a:lstStyle/>
              <a:p>
                <a:r>
                  <a:rPr lang="es-PE" i="1" dirty="0"/>
                  <a:t>eCPM</a:t>
                </a:r>
                <a:r>
                  <a:rPr lang="es-PE" dirty="0"/>
                  <a:t> es el costo efectivo por millar.</a:t>
                </a:r>
              </a:p>
              <a:p>
                <a:endParaRPr lang="es-P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𝑒𝐶𝑃𝑀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𝐺𝑎𝑛𝑎𝑛𝑐𝑖𝑎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𝐼𝑚𝑝𝑟𝑒𝑠𝑖𝑜𝑛𝑒𝑠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1000</m:t>
                      </m:r>
                    </m:oMath>
                  </m:oMathPara>
                </a14:m>
                <a:endParaRPr lang="es-PE" dirty="0"/>
              </a:p>
              <a:p>
                <a:endParaRPr lang="es-PE" dirty="0"/>
              </a:p>
              <a:p>
                <a:r>
                  <a:rPr lang="es-PE" dirty="0"/>
                  <a:t>Para facilitar nuestros cálculos y no entrar en tanto detalle consideraremos un </a:t>
                </a:r>
                <a:r>
                  <a:rPr lang="es-PE" i="1" dirty="0" err="1"/>
                  <a:t>eCPM</a:t>
                </a:r>
                <a:r>
                  <a:rPr lang="es-PE" dirty="0"/>
                  <a:t> de $1.75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1DA8985-E8BC-4C98-80B3-A7F37E5C85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50708"/>
                <a:ext cx="10515600" cy="3660775"/>
              </a:xfrm>
              <a:blipFill>
                <a:blip r:embed="rId2"/>
                <a:stretch>
                  <a:fillRect l="-1043" t="-26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51C7E422-3B33-477A-A18B-D5D28E14E43E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4DC19F-3314-4D7F-97C3-3086B8D71DA6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214E4B-5E5C-42DE-90B3-01498083DF10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2861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5272-18C6-4F84-9A41-C5BED38DF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4412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Tasa de presentación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6971B4B-DADC-4142-AFA1-3B8ADFAAB0D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9975"/>
                <a:ext cx="10515600" cy="3475282"/>
              </a:xfrm>
            </p:spPr>
            <p:txBody>
              <a:bodyPr/>
              <a:lstStyle/>
              <a:p>
                <a:r>
                  <a:rPr lang="es-PE" dirty="0"/>
                  <a:t>La tasa de presentación de define como el porcentaje aproximado de veces que se mostró el anuncio / las veces que se solicito el anuncio.</a:t>
                </a:r>
              </a:p>
              <a:p>
                <a:endParaRPr lang="es-PE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𝐴𝑛𝑢𝑛𝑐𝑖𝑜𝑛𝑒𝑠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𝑀𝑜𝑠𝑡𝑟𝑎𝑑𝑜𝑠</m:t>
                          </m:r>
                          <m:r>
                            <m:rPr>
                              <m:nor/>
                            </m:rPr>
                            <a:rPr lang="es-PE" dirty="0"/>
                            <m:t> 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𝐴𝑛𝑢𝑛𝑐𝑖𝑜𝑛𝑒𝑠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𝑆𝑜𝑙𝑖</m:t>
                          </m:r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citados</m:t>
                          </m:r>
                          <m:r>
                            <m:rPr>
                              <m:nor/>
                            </m:rPr>
                            <a:rPr lang="es-PE" dirty="0"/>
                            <m:t> </m:t>
                          </m:r>
                        </m:den>
                      </m:f>
                    </m:oMath>
                  </m:oMathPara>
                </a14:m>
                <a:endParaRPr lang="es-PE" dirty="0"/>
              </a:p>
              <a:p>
                <a:pPr marL="0" indent="0" algn="ctr">
                  <a:buNone/>
                </a:pPr>
                <a:endParaRPr lang="es-PE" dirty="0"/>
              </a:p>
              <a:p>
                <a:r>
                  <a:rPr lang="es-PE" dirty="0"/>
                  <a:t>Definamos una tasa de presentación de 94%.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6971B4B-DADC-4142-AFA1-3B8ADFAAB0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9975"/>
                <a:ext cx="10515600" cy="3475282"/>
              </a:xfrm>
              <a:blipFill>
                <a:blip r:embed="rId2"/>
                <a:stretch>
                  <a:fillRect l="-1043" t="-2982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4C528BCA-7844-457C-ADB3-03A4D128DF2A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795EFB-6CEF-42C8-830B-686586E38D8F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DB1D15-DA66-4B2E-A0E1-ACDB25A51381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6208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27D9B-1358-4FAA-9E1A-FC015B2DD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6730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¿Como le va a la competencia?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D280F-901D-4D19-821B-CB7DC4896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3098"/>
            <a:ext cx="10515600" cy="2211803"/>
          </a:xfrm>
        </p:spPr>
        <p:txBody>
          <a:bodyPr/>
          <a:lstStyle/>
          <a:p>
            <a:r>
              <a:rPr lang="es-PE" dirty="0"/>
              <a:t>En el 2018, </a:t>
            </a:r>
            <a:r>
              <a:rPr lang="es-PE" dirty="0" err="1"/>
              <a:t>Waze</a:t>
            </a:r>
            <a:r>
              <a:rPr lang="es-PE" dirty="0"/>
              <a:t> </a:t>
            </a:r>
            <a:r>
              <a:rPr lang="es-PE" dirty="0" err="1"/>
              <a:t>Peru</a:t>
            </a:r>
            <a:r>
              <a:rPr lang="es-PE" dirty="0"/>
              <a:t> reporto tener 1.3 usuarios únicos por mes.</a:t>
            </a:r>
          </a:p>
          <a:p>
            <a:r>
              <a:rPr lang="es-PE" dirty="0"/>
              <a:t>En promedio, los usuarios usan la aplicación 1:38 horas por día.</a:t>
            </a:r>
          </a:p>
          <a:p>
            <a:r>
              <a:rPr lang="es-PE" dirty="0"/>
              <a:t>En el 2017 el numero de “</a:t>
            </a:r>
            <a:r>
              <a:rPr lang="es-PE" dirty="0" err="1"/>
              <a:t>wazeros</a:t>
            </a:r>
            <a:r>
              <a:rPr lang="es-PE" dirty="0"/>
              <a:t>” diarios era de 870 000.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83264E-54FE-4DB3-AADD-C1980C167EA5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A67B03-E32B-4462-8E40-668CC6B2208C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48EC6B-670B-4F72-A9DA-5A5D74AA216E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394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2459-24B5-4F5D-8461-6F1FA7A3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0249"/>
            <a:ext cx="10515600" cy="2852737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Nuestra meta: </a:t>
            </a:r>
            <a:b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250 000 Usuarios por Día.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66BFE9-6BD7-41D4-A0E2-E9F53152F36D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E540A3-DFA2-44A6-912B-CE3E42960B6C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D444EE-C3F8-4914-9509-854B68E2F833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660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B78915-8877-44F0-8FDC-942620F5C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4441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Calculando nuestras posibles ganancias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C5686E5-4D68-4543-BC8A-4FA8973C49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388333"/>
                <a:ext cx="10515600" cy="4351338"/>
              </a:xfrm>
            </p:spPr>
            <p:txBody>
              <a:bodyPr/>
              <a:lstStyle/>
              <a:p>
                <a:r>
                  <a:rPr lang="es-PE" dirty="0"/>
                  <a:t>Formula para calcular ganancias:</a:t>
                </a:r>
              </a:p>
              <a:p>
                <a:endParaRPr lang="es-PE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𝐺𝑎𝑛𝑎𝑛𝑐𝑖𝑎𝑠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1800000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1000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×1.75×0.94</m:t>
                      </m:r>
                    </m:oMath>
                  </m:oMathPara>
                </a14:m>
                <a:endParaRPr lang="es-PE" dirty="0"/>
              </a:p>
              <a:p>
                <a:pPr marL="0" indent="0">
                  <a:buNone/>
                </a:pPr>
                <a:endParaRPr lang="es-PE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𝐺𝑎𝑛𝑎𝑛𝑐𝑖𝑎𝑠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=$2961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𝑝𝑜𝑟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𝑑𝑖𝑎</m:t>
                      </m:r>
                    </m:oMath>
                  </m:oMathPara>
                </a14:m>
                <a:endParaRPr lang="es-PE" dirty="0"/>
              </a:p>
              <a:p>
                <a:pPr marL="0" indent="0" algn="ctr">
                  <a:buNone/>
                </a:pPr>
                <a:endParaRPr lang="es-PE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C5686E5-4D68-4543-BC8A-4FA8973C49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388333"/>
                <a:ext cx="10515600" cy="4351338"/>
              </a:xfrm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1723E6A6-F6B4-4775-A025-A742A9412B6F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9A0F51-7421-43C9-B3FD-34FF69E79E27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62AC52-CF72-4E48-976B-0A8FD32470C7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788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965846-EB33-45D3-B67A-FC5B915D40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b="1" dirty="0"/>
              <a:t>$88 830.00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064E9C8-02A5-455F-8C02-3651D9E830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PE" dirty="0"/>
              <a:t>Posibles ganancias mensuales llegando a nuestra meta de 250 000 usuarios diarios.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BA485A-3477-4C40-B994-2FF4DDE2960F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BFEDC1-DD15-41EA-82AE-BF9EDB746590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2303FD-A981-46EC-BBAA-4BE590BFC19F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15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BD277-1C5D-4B2C-B2F9-919178822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Suficiente para pagar la inversión inicial?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6AAB4-E4EB-4B13-93BE-6E29358B6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PE" dirty="0"/>
              <a:t>Inversión inicial hasta el fin del primer mes: $25 000</a:t>
            </a:r>
          </a:p>
          <a:p>
            <a:endParaRPr lang="es-PE" dirty="0"/>
          </a:p>
          <a:p>
            <a:r>
              <a:rPr lang="es-PE" dirty="0"/>
              <a:t>Al fin del primer año, cumpliendo nuestra meta generamos </a:t>
            </a:r>
            <a:r>
              <a:rPr lang="es-PE" b="1" dirty="0"/>
              <a:t>$85 000 por mes.</a:t>
            </a:r>
          </a:p>
          <a:p>
            <a:endParaRPr lang="es-PE" b="1" dirty="0"/>
          </a:p>
          <a:p>
            <a:r>
              <a:rPr lang="es-PE" b="1" dirty="0"/>
              <a:t>$ 1 020 000 por año…</a:t>
            </a:r>
          </a:p>
          <a:p>
            <a:endParaRPr lang="es-PE" b="1" dirty="0"/>
          </a:p>
          <a:p>
            <a:r>
              <a:rPr lang="es-PE" dirty="0"/>
              <a:t>Suficiente para cubrir la inversión inicial y crecer aun mas!</a:t>
            </a:r>
          </a:p>
          <a:p>
            <a:endParaRPr lang="es-PE" dirty="0"/>
          </a:p>
          <a:p>
            <a:endParaRPr lang="es-P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3FDC1D-CCC5-40B2-BC2B-5AA6968FC80D}"/>
              </a:ext>
            </a:extLst>
          </p:cNvPr>
          <p:cNvSpPr/>
          <p:nvPr/>
        </p:nvSpPr>
        <p:spPr>
          <a:xfrm>
            <a:off x="0" y="6492874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156E90-D19E-46C5-A97A-78FCCEA02CF6}"/>
              </a:ext>
            </a:extLst>
          </p:cNvPr>
          <p:cNvSpPr/>
          <p:nvPr/>
        </p:nvSpPr>
        <p:spPr>
          <a:xfrm>
            <a:off x="0" y="0"/>
            <a:ext cx="12192000" cy="3651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F5461D-EC73-4436-97C7-892EE95C6DA0}"/>
              </a:ext>
            </a:extLst>
          </p:cNvPr>
          <p:cNvSpPr txBox="1"/>
          <p:nvPr/>
        </p:nvSpPr>
        <p:spPr>
          <a:xfrm>
            <a:off x="10689666" y="5792242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85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D5FD4-41FE-411D-B9DC-90449D49C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43426"/>
            <a:ext cx="10515600" cy="1325563"/>
          </a:xfrm>
        </p:spPr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Ideas a futuro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C6A46-6D7F-4E79-8844-105D26711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3926"/>
            <a:ext cx="10515600" cy="3407557"/>
          </a:xfrm>
        </p:spPr>
        <p:txBody>
          <a:bodyPr/>
          <a:lstStyle/>
          <a:p>
            <a:r>
              <a:rPr lang="es-PE" dirty="0"/>
              <a:t>Servicio </a:t>
            </a:r>
            <a:r>
              <a:rPr lang="es-PE" dirty="0">
                <a:solidFill>
                  <a:srgbClr val="FF0000"/>
                </a:solidFill>
              </a:rPr>
              <a:t>“premium” </a:t>
            </a:r>
            <a:r>
              <a:rPr lang="es-PE" dirty="0"/>
              <a:t>sin anuncios.</a:t>
            </a:r>
          </a:p>
          <a:p>
            <a:r>
              <a:rPr lang="es-PE" dirty="0"/>
              <a:t>Expansión a otros municipios.</a:t>
            </a:r>
          </a:p>
          <a:p>
            <a:r>
              <a:rPr lang="es-PE" dirty="0"/>
              <a:t>Otras ciudades posiblemente.</a:t>
            </a:r>
          </a:p>
          <a:p>
            <a:endParaRPr lang="es-PE" dirty="0"/>
          </a:p>
          <a:p>
            <a:r>
              <a:rPr lang="es-PE" dirty="0"/>
              <a:t>Expansión global 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3DCD72-3A90-4F22-9455-C21CE5B2E047}"/>
              </a:ext>
            </a:extLst>
          </p:cNvPr>
          <p:cNvSpPr/>
          <p:nvPr/>
        </p:nvSpPr>
        <p:spPr>
          <a:xfrm>
            <a:off x="0" y="6042074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0A46BF-9B62-4A85-81F9-DE4EF31C249B}"/>
              </a:ext>
            </a:extLst>
          </p:cNvPr>
          <p:cNvSpPr/>
          <p:nvPr/>
        </p:nvSpPr>
        <p:spPr>
          <a:xfrm>
            <a:off x="0" y="0"/>
            <a:ext cx="12192000" cy="81592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69EBAE-50B9-41FD-A7BE-3DB9B0638F12}"/>
              </a:ext>
            </a:extLst>
          </p:cNvPr>
          <p:cNvSpPr txBox="1"/>
          <p:nvPr/>
        </p:nvSpPr>
        <p:spPr>
          <a:xfrm>
            <a:off x="10689666" y="608855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881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E0E5B06-0DC9-4C80-BE33-001E7F81AB1F}"/>
              </a:ext>
            </a:extLst>
          </p:cNvPr>
          <p:cNvSpPr txBox="1"/>
          <p:nvPr/>
        </p:nvSpPr>
        <p:spPr>
          <a:xfrm>
            <a:off x="811681" y="1707948"/>
            <a:ext cx="3659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Problema que resuelve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5C5E2F-3E71-4A83-9B4C-D06BF115AD67}"/>
              </a:ext>
            </a:extLst>
          </p:cNvPr>
          <p:cNvSpPr txBox="1"/>
          <p:nvPr/>
        </p:nvSpPr>
        <p:spPr>
          <a:xfrm>
            <a:off x="888631" y="2517913"/>
            <a:ext cx="35059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Nuestra app de alta precisión se encarga de administrar y recomendar la mejor opción de vías alternativas para  evitar el tráfico vehicular en la ciudad.</a:t>
            </a:r>
          </a:p>
          <a:p>
            <a:endParaRPr lang="es-PE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9D4622-BDE5-42CA-A6A5-E6E418ED9C27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5F6474-33FD-4C02-88DC-53D73CC4729A}"/>
              </a:ext>
            </a:extLst>
          </p:cNvPr>
          <p:cNvSpPr txBox="1"/>
          <p:nvPr/>
        </p:nvSpPr>
        <p:spPr>
          <a:xfrm>
            <a:off x="534509" y="5300870"/>
            <a:ext cx="4214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https://dominique120.github.io/2051/</a:t>
            </a:r>
            <a:endParaRPr lang="en-US" dirty="0"/>
          </a:p>
        </p:txBody>
      </p:sp>
      <p:pic>
        <p:nvPicPr>
          <p:cNvPr id="1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0247BA-58DE-48EA-9499-1E7AFFD4C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01" y="644288"/>
            <a:ext cx="6908790" cy="5103084"/>
          </a:xfrm>
        </p:spPr>
      </p:pic>
    </p:spTree>
    <p:extLst>
      <p:ext uri="{BB962C8B-B14F-4D97-AF65-F5344CB8AC3E}">
        <p14:creationId xmlns:p14="http://schemas.microsoft.com/office/powerpoint/2010/main" val="11081484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4FD116-A06B-4B45-A145-6E6963C10C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dirty="0"/>
              <a:t>Y tu, como te moverás?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8A9E814-16A5-4888-AC37-A309BE31C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3458" y="3824233"/>
            <a:ext cx="2805083" cy="1322587"/>
          </a:xfrm>
        </p:spPr>
        <p:txBody>
          <a:bodyPr>
            <a:noAutofit/>
          </a:bodyPr>
          <a:lstStyle/>
          <a:p>
            <a:r>
              <a:rPr lang="es-PE" sz="8800" dirty="0"/>
              <a:t>SITY</a:t>
            </a:r>
          </a:p>
        </p:txBody>
      </p:sp>
    </p:spTree>
    <p:extLst>
      <p:ext uri="{BB962C8B-B14F-4D97-AF65-F5344CB8AC3E}">
        <p14:creationId xmlns:p14="http://schemas.microsoft.com/office/powerpoint/2010/main" val="3564358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E8F941-2FC2-4A53-8FD7-EF6DD9985FFD}"/>
              </a:ext>
            </a:extLst>
          </p:cNvPr>
          <p:cNvSpPr txBox="1"/>
          <p:nvPr/>
        </p:nvSpPr>
        <p:spPr>
          <a:xfrm>
            <a:off x="1867717" y="1692322"/>
            <a:ext cx="1540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MISIÓN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700DD-7D23-462B-B849-174F1C146B5A}"/>
              </a:ext>
            </a:extLst>
          </p:cNvPr>
          <p:cNvSpPr/>
          <p:nvPr/>
        </p:nvSpPr>
        <p:spPr>
          <a:xfrm rot="16200000">
            <a:off x="-1258149" y="3180325"/>
            <a:ext cx="3108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¿por qué existe esta aplicación?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E7A00-B04A-47C3-9982-8C3FBFAD5CBF}"/>
              </a:ext>
            </a:extLst>
          </p:cNvPr>
          <p:cNvSpPr txBox="1"/>
          <p:nvPr/>
        </p:nvSpPr>
        <p:spPr>
          <a:xfrm>
            <a:off x="887897" y="2505670"/>
            <a:ext cx="34985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Ofrecer una ruta que permita al usuario disfrutar de un viaje  placentero y sin contratiempos.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453FBC-5148-4610-B3E1-41886B2BF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656" y="1054294"/>
            <a:ext cx="7126901" cy="474941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B7E281-523C-48C9-BAF7-F2C5061F9FE5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678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boy sitting at a beach&#10;&#10;Description automatically generated">
            <a:extLst>
              <a:ext uri="{FF2B5EF4-FFF2-40B4-BE49-F238E27FC236}">
                <a16:creationId xmlns:a16="http://schemas.microsoft.com/office/drawing/2014/main" id="{4B521742-262E-4B39-A148-E2377C231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085" y="1449547"/>
            <a:ext cx="7424122" cy="3641406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58B3EC-40AC-4450-81FF-AF0ABA1D08E3}"/>
              </a:ext>
            </a:extLst>
          </p:cNvPr>
          <p:cNvSpPr txBox="1"/>
          <p:nvPr/>
        </p:nvSpPr>
        <p:spPr>
          <a:xfrm>
            <a:off x="1906990" y="1678674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VISIÓN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D41D1C-81C2-4C90-B60D-A34B1FEAE819}"/>
              </a:ext>
            </a:extLst>
          </p:cNvPr>
          <p:cNvSpPr/>
          <p:nvPr/>
        </p:nvSpPr>
        <p:spPr>
          <a:xfrm rot="16200000">
            <a:off x="-1147692" y="3162944"/>
            <a:ext cx="2980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¿qué queremos para el futuro?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87423-20EE-4955-AEAF-EAF74DBEAD54}"/>
              </a:ext>
            </a:extLst>
          </p:cNvPr>
          <p:cNvSpPr txBox="1"/>
          <p:nvPr/>
        </p:nvSpPr>
        <p:spPr>
          <a:xfrm>
            <a:off x="887896" y="2584174"/>
            <a:ext cx="33660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Garantizar a los ciudadanos que a través de nuestro servicio podrán mejorar su vida diaria y experimentar un viaje sin congestión vehicular.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97C417-B484-42B0-B39D-7F988DAA2944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7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39138-947B-4130-9FF8-9C9DF09FE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8249" y="648892"/>
            <a:ext cx="6281873" cy="358087"/>
          </a:xfrm>
        </p:spPr>
        <p:txBody>
          <a:bodyPr>
            <a:normAutofit fontScale="92500" lnSpcReduction="10000"/>
          </a:bodyPr>
          <a:lstStyle/>
          <a:p>
            <a:r>
              <a:rPr lang="es-PE" dirty="0"/>
              <a:t>Antes: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394C27-0CFA-4181-AA05-F598BE5B7E9C}"/>
              </a:ext>
            </a:extLst>
          </p:cNvPr>
          <p:cNvSpPr txBox="1"/>
          <p:nvPr/>
        </p:nvSpPr>
        <p:spPr>
          <a:xfrm>
            <a:off x="1042017" y="1678674"/>
            <a:ext cx="3074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COMO LO HACE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A49778-6013-49D0-95BF-A8E7E75075C3}"/>
              </a:ext>
            </a:extLst>
          </p:cNvPr>
          <p:cNvSpPr txBox="1"/>
          <p:nvPr/>
        </p:nvSpPr>
        <p:spPr>
          <a:xfrm>
            <a:off x="912609" y="2320563"/>
            <a:ext cx="34863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Utilizando un algoritmo de alta tecnología el aplicativo recibe información de transito cada 2 segundos de la nube y recibe las instrucciones para optimizar y balancear el transito en la ciudad, así logrando que la congestión no este en un solo punto, si no distribuida.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D4B50E-22B0-4E98-8412-B7F73DE20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249" y="1045067"/>
            <a:ext cx="7328993" cy="2313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2455A5-5959-433D-8FBE-3F64BB925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968" y="4044215"/>
            <a:ext cx="7073553" cy="216489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22DFFD-898A-433C-BF4E-86BF133BBDD9}"/>
              </a:ext>
            </a:extLst>
          </p:cNvPr>
          <p:cNvSpPr txBox="1">
            <a:spLocks/>
          </p:cNvSpPr>
          <p:nvPr/>
        </p:nvSpPr>
        <p:spPr>
          <a:xfrm>
            <a:off x="4698249" y="3698517"/>
            <a:ext cx="6281873" cy="358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PE" dirty="0" err="1"/>
              <a:t>Despues</a:t>
            </a:r>
            <a:r>
              <a:rPr lang="es-PE" dirty="0"/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51C2A-154D-4DEE-8825-4B464149B880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52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279E5-513C-4C79-99D6-B17C288D4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PE"/>
          </a:p>
        </p:txBody>
      </p:sp>
      <p:pic>
        <p:nvPicPr>
          <p:cNvPr id="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B1680-A17C-48FD-A354-4190E6907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701" y="644288"/>
            <a:ext cx="6908790" cy="51030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82552D-AD8E-4168-A005-01A7D29D27CA}"/>
              </a:ext>
            </a:extLst>
          </p:cNvPr>
          <p:cNvSpPr txBox="1"/>
          <p:nvPr/>
        </p:nvSpPr>
        <p:spPr>
          <a:xfrm>
            <a:off x="811681" y="1707948"/>
            <a:ext cx="34547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Nuevo en la versión 4</a:t>
            </a:r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08872-CDDB-406C-B89E-143AA210B4EF}"/>
              </a:ext>
            </a:extLst>
          </p:cNvPr>
          <p:cNvSpPr txBox="1"/>
          <p:nvPr/>
        </p:nvSpPr>
        <p:spPr>
          <a:xfrm>
            <a:off x="888631" y="2517913"/>
            <a:ext cx="35059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/>
              <a:t>En la versión 4 se agregó el uso del GPS para que el usuario pueda ubicarse mas fácilmente y que la aplicación lo siga mientras navega por las pistas de la ciudad.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FE64E-F9E0-49F3-B7D1-A7F93EF4917B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895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E199F0-9337-4723-9716-8B7ED6A189FF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C884D4-2CCC-42BF-9DE6-CC757B9404D5}"/>
              </a:ext>
            </a:extLst>
          </p:cNvPr>
          <p:cNvSpPr/>
          <p:nvPr/>
        </p:nvSpPr>
        <p:spPr>
          <a:xfrm>
            <a:off x="0" y="0"/>
            <a:ext cx="12192000" cy="648866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71E81-1E80-4D1E-B4D9-B78E0FB8814A}"/>
              </a:ext>
            </a:extLst>
          </p:cNvPr>
          <p:cNvSpPr/>
          <p:nvPr/>
        </p:nvSpPr>
        <p:spPr>
          <a:xfrm>
            <a:off x="0" y="0"/>
            <a:ext cx="12192000" cy="543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b="1" dirty="0"/>
              <a:t>ANÁLISIS Y GENERACIÓN DE MODELOS DE NEGOCIOS 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E85476-6458-41CB-98C5-FD11A6961BD4}"/>
              </a:ext>
            </a:extLst>
          </p:cNvPr>
          <p:cNvSpPr/>
          <p:nvPr/>
        </p:nvSpPr>
        <p:spPr>
          <a:xfrm>
            <a:off x="0" y="543339"/>
            <a:ext cx="2713383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3F4CDE-ADFF-4CA5-A29F-BFA1B425DA04}"/>
              </a:ext>
            </a:extLst>
          </p:cNvPr>
          <p:cNvSpPr/>
          <p:nvPr/>
        </p:nvSpPr>
        <p:spPr>
          <a:xfrm>
            <a:off x="2842593" y="543339"/>
            <a:ext cx="1861930" cy="19745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6A8215-59F4-4BBF-8FD0-73D02C7FE5F7}"/>
              </a:ext>
            </a:extLst>
          </p:cNvPr>
          <p:cNvSpPr/>
          <p:nvPr/>
        </p:nvSpPr>
        <p:spPr>
          <a:xfrm>
            <a:off x="2842592" y="2650434"/>
            <a:ext cx="1861930" cy="20938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5B4C3E-A783-4CF2-8F25-296C02C07B03}"/>
              </a:ext>
            </a:extLst>
          </p:cNvPr>
          <p:cNvSpPr/>
          <p:nvPr/>
        </p:nvSpPr>
        <p:spPr>
          <a:xfrm>
            <a:off x="7487477" y="543339"/>
            <a:ext cx="1861930" cy="19745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8AD5CB-5092-47B6-8105-7AE6810152D5}"/>
              </a:ext>
            </a:extLst>
          </p:cNvPr>
          <p:cNvSpPr/>
          <p:nvPr/>
        </p:nvSpPr>
        <p:spPr>
          <a:xfrm>
            <a:off x="7487477" y="2657060"/>
            <a:ext cx="1861930" cy="20938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886F93-2C15-4A48-B79B-F6C4CA12C475}"/>
              </a:ext>
            </a:extLst>
          </p:cNvPr>
          <p:cNvSpPr/>
          <p:nvPr/>
        </p:nvSpPr>
        <p:spPr>
          <a:xfrm>
            <a:off x="0" y="4876799"/>
            <a:ext cx="6009862" cy="16118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C60D4E-CB64-4643-BDAE-B372F1D42C3B}"/>
              </a:ext>
            </a:extLst>
          </p:cNvPr>
          <p:cNvSpPr/>
          <p:nvPr/>
        </p:nvSpPr>
        <p:spPr>
          <a:xfrm>
            <a:off x="6139067" y="4876799"/>
            <a:ext cx="6052933" cy="161186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0A9131-58B8-41A5-863E-D11C076683E8}"/>
              </a:ext>
            </a:extLst>
          </p:cNvPr>
          <p:cNvSpPr txBox="1"/>
          <p:nvPr/>
        </p:nvSpPr>
        <p:spPr>
          <a:xfrm>
            <a:off x="286579" y="583527"/>
            <a:ext cx="2199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>
                <a:solidFill>
                  <a:srgbClr val="FF0000"/>
                </a:solidFill>
              </a:rPr>
              <a:t>PARTNERS CLAVE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B8FEFD-9B57-4955-83F8-F980CCF7CD62}"/>
              </a:ext>
            </a:extLst>
          </p:cNvPr>
          <p:cNvSpPr txBox="1"/>
          <p:nvPr/>
        </p:nvSpPr>
        <p:spPr>
          <a:xfrm>
            <a:off x="2842591" y="629693"/>
            <a:ext cx="19480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>
                <a:solidFill>
                  <a:srgbClr val="FF0000"/>
                </a:solidFill>
              </a:rPr>
              <a:t>ACTIVIDADES CLAVE</a:t>
            </a:r>
            <a:endParaRPr lang="en-US" sz="1200" b="1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B99F90-15CF-4F70-84A0-913436969CB3}"/>
              </a:ext>
            </a:extLst>
          </p:cNvPr>
          <p:cNvSpPr/>
          <p:nvPr/>
        </p:nvSpPr>
        <p:spPr>
          <a:xfrm>
            <a:off x="9478617" y="543338"/>
            <a:ext cx="2713383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469E52-DA09-42F8-89F6-10CB189EAB2C}"/>
              </a:ext>
            </a:extLst>
          </p:cNvPr>
          <p:cNvSpPr/>
          <p:nvPr/>
        </p:nvSpPr>
        <p:spPr>
          <a:xfrm>
            <a:off x="4790662" y="543338"/>
            <a:ext cx="2610675" cy="420093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90D3E2-F385-4E6D-A7BF-DE4674DD137F}"/>
              </a:ext>
            </a:extLst>
          </p:cNvPr>
          <p:cNvSpPr txBox="1"/>
          <p:nvPr/>
        </p:nvSpPr>
        <p:spPr>
          <a:xfrm>
            <a:off x="3046344" y="2703444"/>
            <a:ext cx="1524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100" b="1" dirty="0">
                <a:solidFill>
                  <a:srgbClr val="FF0000"/>
                </a:solidFill>
              </a:rPr>
              <a:t>RECURSOS CLAVE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D37FDC-C86C-4785-B7A4-D8C9E418325C}"/>
              </a:ext>
            </a:extLst>
          </p:cNvPr>
          <p:cNvSpPr txBox="1"/>
          <p:nvPr/>
        </p:nvSpPr>
        <p:spPr>
          <a:xfrm>
            <a:off x="5112025" y="629693"/>
            <a:ext cx="20540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200" b="1" dirty="0">
                <a:solidFill>
                  <a:srgbClr val="FF0000"/>
                </a:solidFill>
              </a:rPr>
              <a:t>PROPUESTA DE VALOR</a:t>
            </a:r>
            <a:endParaRPr lang="en-US" sz="12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F2D86F-A65B-4343-9153-F38257EDD15F}"/>
              </a:ext>
            </a:extLst>
          </p:cNvPr>
          <p:cNvSpPr txBox="1"/>
          <p:nvPr/>
        </p:nvSpPr>
        <p:spPr>
          <a:xfrm>
            <a:off x="7444060" y="583527"/>
            <a:ext cx="192011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100" b="1" dirty="0">
                <a:solidFill>
                  <a:srgbClr val="FF0000"/>
                </a:solidFill>
              </a:rPr>
              <a:t>RELACION CON LOS CLIENTES</a:t>
            </a:r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9A37AF-7100-44CF-A1B0-2EE1551E08F5}"/>
              </a:ext>
            </a:extLst>
          </p:cNvPr>
          <p:cNvSpPr txBox="1"/>
          <p:nvPr/>
        </p:nvSpPr>
        <p:spPr>
          <a:xfrm>
            <a:off x="9713843" y="542904"/>
            <a:ext cx="2093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600" b="1" dirty="0">
                <a:solidFill>
                  <a:srgbClr val="FF0000"/>
                </a:solidFill>
              </a:rPr>
              <a:t>SEGMENTOS DE CLIENTES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25783D-DA12-4232-BC74-914566E6F75E}"/>
              </a:ext>
            </a:extLst>
          </p:cNvPr>
          <p:cNvSpPr txBox="1"/>
          <p:nvPr/>
        </p:nvSpPr>
        <p:spPr>
          <a:xfrm>
            <a:off x="7593494" y="2642091"/>
            <a:ext cx="1552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1200" dirty="0">
                <a:solidFill>
                  <a:srgbClr val="FF0000"/>
                </a:solidFill>
              </a:rPr>
              <a:t>CANALES DE DISTRIBUCIÓN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BD7E2D8-2E15-4D28-A1A7-529AA9D83553}"/>
              </a:ext>
            </a:extLst>
          </p:cNvPr>
          <p:cNvSpPr txBox="1"/>
          <p:nvPr/>
        </p:nvSpPr>
        <p:spPr>
          <a:xfrm>
            <a:off x="1378226" y="4863546"/>
            <a:ext cx="29287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>
                <a:solidFill>
                  <a:srgbClr val="FF0000"/>
                </a:solidFill>
              </a:rPr>
              <a:t>ESTRUCTURA DE COSTES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59AB4A-0807-4DD3-BD1F-86172276ECEE}"/>
              </a:ext>
            </a:extLst>
          </p:cNvPr>
          <p:cNvSpPr txBox="1"/>
          <p:nvPr/>
        </p:nvSpPr>
        <p:spPr>
          <a:xfrm>
            <a:off x="8219659" y="4863546"/>
            <a:ext cx="25179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>
                <a:solidFill>
                  <a:srgbClr val="FF0000"/>
                </a:solidFill>
              </a:rPr>
              <a:t>FLUJO DE INGRESOS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2AB0C5-8679-4249-ABBA-A9D626B63DD0}"/>
              </a:ext>
            </a:extLst>
          </p:cNvPr>
          <p:cNvSpPr txBox="1"/>
          <p:nvPr/>
        </p:nvSpPr>
        <p:spPr>
          <a:xfrm>
            <a:off x="4888397" y="944018"/>
            <a:ext cx="241189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Administrar y gestionar una mejor ruta de viaje que sea capaz de brindar al usuario una mejor experiencia en cuanto a rapidez y comodidad para llegar a su destino.</a:t>
            </a:r>
          </a:p>
          <a:p>
            <a:endParaRPr lang="es-PE" sz="1600" b="1" dirty="0"/>
          </a:p>
          <a:p>
            <a:r>
              <a:rPr lang="es-PE" sz="1600" b="1" dirty="0"/>
              <a:t>Balancear el trafico de la ciudad para reducir la congestión.</a:t>
            </a:r>
            <a:endParaRPr lang="en-US" sz="16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8195B4-7216-4920-9EA6-47FA1B9DD078}"/>
              </a:ext>
            </a:extLst>
          </p:cNvPr>
          <p:cNvSpPr txBox="1"/>
          <p:nvPr/>
        </p:nvSpPr>
        <p:spPr>
          <a:xfrm>
            <a:off x="9594574" y="1127679"/>
            <a:ext cx="246324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500" b="1" dirty="0"/>
              <a:t>Personas que utilizan automóviles como herramienta de trabajo y desean llegar rápido a sus destinos.</a:t>
            </a:r>
          </a:p>
          <a:p>
            <a:endParaRPr lang="es-PE" dirty="0"/>
          </a:p>
          <a:p>
            <a:r>
              <a:rPr lang="es-PE" sz="1500" b="1" dirty="0"/>
              <a:t>Personas que utilizan su automóvil como medio de transporte para llegar rápido al trabajo o algún lugar de interés y que no quieren perder tiempo en el tráfico.</a:t>
            </a:r>
            <a:endParaRPr lang="en-US" sz="15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B385F28-551B-41B7-A390-095682825FEE}"/>
              </a:ext>
            </a:extLst>
          </p:cNvPr>
          <p:cNvSpPr txBox="1"/>
          <p:nvPr/>
        </p:nvSpPr>
        <p:spPr>
          <a:xfrm>
            <a:off x="7530547" y="3007558"/>
            <a:ext cx="17509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100" b="1" dirty="0"/>
              <a:t>Canales directos (Playstore / Appstore)</a:t>
            </a:r>
          </a:p>
          <a:p>
            <a:endParaRPr lang="es-PE" sz="1100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Posicionamiento SEO.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Publicidad SEM.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Redes Sociales.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Social Ads.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1" dirty="0"/>
              <a:t>Estrategia de contenidos.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B7F5F90-1114-4BD1-A12E-30B12FE11923}"/>
              </a:ext>
            </a:extLst>
          </p:cNvPr>
          <p:cNvSpPr txBox="1"/>
          <p:nvPr/>
        </p:nvSpPr>
        <p:spPr>
          <a:xfrm>
            <a:off x="7593494" y="952059"/>
            <a:ext cx="163498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Personal (vía telefónica)</a:t>
            </a:r>
          </a:p>
          <a:p>
            <a:r>
              <a:rPr lang="es-PE" sz="1400" b="1" dirty="0"/>
              <a:t>A distancia.</a:t>
            </a:r>
          </a:p>
          <a:p>
            <a:r>
              <a:rPr lang="es-PE" sz="1400" b="1" dirty="0"/>
              <a:t>Automatizada</a:t>
            </a:r>
          </a:p>
          <a:p>
            <a:r>
              <a:rPr lang="es-PE" sz="1400" b="1" dirty="0"/>
              <a:t>Co-Creación</a:t>
            </a:r>
            <a:endParaRPr lang="en-US" sz="14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1F55E9-BC39-49CD-BDE8-5C243CA90292}"/>
              </a:ext>
            </a:extLst>
          </p:cNvPr>
          <p:cNvSpPr txBox="1"/>
          <p:nvPr/>
        </p:nvSpPr>
        <p:spPr>
          <a:xfrm>
            <a:off x="96907" y="5266159"/>
            <a:ext cx="58160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Mantenimiento de Aplicativos.</a:t>
            </a:r>
          </a:p>
          <a:p>
            <a:r>
              <a:rPr lang="es-PE" sz="1600" b="1" dirty="0"/>
              <a:t>Salario de empleados.</a:t>
            </a:r>
          </a:p>
          <a:p>
            <a:r>
              <a:rPr lang="es-PE" sz="1600" b="1" dirty="0"/>
              <a:t>Costo de servidores y dominios.</a:t>
            </a:r>
          </a:p>
          <a:p>
            <a:r>
              <a:rPr lang="es-PE" sz="1600" b="1" dirty="0"/>
              <a:t>Servicio técnico.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F7E7A74-5CDF-4063-A230-6465903CB2E1}"/>
              </a:ext>
            </a:extLst>
          </p:cNvPr>
          <p:cNvSpPr txBox="1"/>
          <p:nvPr/>
        </p:nvSpPr>
        <p:spPr>
          <a:xfrm>
            <a:off x="6290642" y="5245486"/>
            <a:ext cx="57497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b="1" dirty="0"/>
              <a:t>Subvención por parte de los municipios para el desarrollo tecnológico.</a:t>
            </a:r>
          </a:p>
          <a:p>
            <a:r>
              <a:rPr lang="es-PE" sz="1600" b="1" dirty="0"/>
              <a:t>Se lograría </a:t>
            </a:r>
            <a:r>
              <a:rPr lang="es-ES" sz="1600" b="1" dirty="0"/>
              <a:t>gracias a la inserción estratégica de anuncios publicitarios en las aplicaciones móviles.</a:t>
            </a:r>
            <a:endParaRPr lang="en-US" sz="16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43A2DE8-BB31-4C74-AEB4-7C2331CCD6A0}"/>
              </a:ext>
            </a:extLst>
          </p:cNvPr>
          <p:cNvSpPr txBox="1"/>
          <p:nvPr/>
        </p:nvSpPr>
        <p:spPr>
          <a:xfrm>
            <a:off x="2878208" y="2932220"/>
            <a:ext cx="174182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Humanos </a:t>
            </a:r>
            <a:r>
              <a:rPr lang="es-PE" sz="1000" b="1" dirty="0"/>
              <a:t>(Desarrolladores y gestores)</a:t>
            </a:r>
          </a:p>
          <a:p>
            <a:r>
              <a:rPr lang="es-PE" sz="1400" b="1" dirty="0"/>
              <a:t>Físicos </a:t>
            </a:r>
            <a:r>
              <a:rPr lang="es-PE" sz="1000" b="1" dirty="0"/>
              <a:t>(Recursos Tecnológicos)</a:t>
            </a:r>
          </a:p>
          <a:p>
            <a:r>
              <a:rPr lang="es-PE" sz="1400" b="1" dirty="0"/>
              <a:t>Intelectuales </a:t>
            </a:r>
            <a:r>
              <a:rPr lang="es-PE" sz="1000" b="1" dirty="0"/>
              <a:t>(Patentes, Software)</a:t>
            </a:r>
          </a:p>
          <a:p>
            <a:r>
              <a:rPr lang="es-PE" sz="1400" b="1" dirty="0"/>
              <a:t>Económicos </a:t>
            </a:r>
            <a:r>
              <a:rPr lang="es-PE" sz="1000" b="1" dirty="0"/>
              <a:t>(Recursos Financieros)</a:t>
            </a:r>
            <a:endParaRPr lang="en-US" sz="10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8AC7845-F10D-4D5D-B262-01FB3021419F}"/>
              </a:ext>
            </a:extLst>
          </p:cNvPr>
          <p:cNvSpPr txBox="1"/>
          <p:nvPr/>
        </p:nvSpPr>
        <p:spPr>
          <a:xfrm>
            <a:off x="2948609" y="1021255"/>
            <a:ext cx="16714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400" b="1" dirty="0"/>
              <a:t>Desarrollo de Software.</a:t>
            </a:r>
          </a:p>
          <a:p>
            <a:endParaRPr lang="en-US" sz="1400" b="1" dirty="0"/>
          </a:p>
          <a:p>
            <a:r>
              <a:rPr lang="en-US" sz="1400" b="1" dirty="0"/>
              <a:t>Producción.</a:t>
            </a:r>
          </a:p>
          <a:p>
            <a:r>
              <a:rPr lang="en-US" sz="1400" b="1" dirty="0"/>
              <a:t>Venta.</a:t>
            </a:r>
          </a:p>
          <a:p>
            <a:r>
              <a:rPr lang="en-US" sz="1400" b="1" dirty="0"/>
              <a:t>Soporte.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E40D87-82C0-4D69-8367-0815A276DAD6}"/>
              </a:ext>
            </a:extLst>
          </p:cNvPr>
          <p:cNvSpPr txBox="1"/>
          <p:nvPr/>
        </p:nvSpPr>
        <p:spPr>
          <a:xfrm>
            <a:off x="96908" y="1021255"/>
            <a:ext cx="25535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dirty="0"/>
              <a:t>Municipalidad de La Molina</a:t>
            </a:r>
          </a:p>
          <a:p>
            <a:endParaRPr lang="es-PE" b="1" dirty="0"/>
          </a:p>
          <a:p>
            <a:r>
              <a:rPr lang="es-PE" b="1" dirty="0"/>
              <a:t>Municipalidad de Lima</a:t>
            </a:r>
          </a:p>
          <a:p>
            <a:endParaRPr lang="es-PE" b="1" dirty="0"/>
          </a:p>
          <a:p>
            <a:r>
              <a:rPr lang="es-PE" b="1" dirty="0"/>
              <a:t>Asociación de transportistas </a:t>
            </a:r>
            <a:endParaRPr lang="en-US" b="1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31234F6-FE00-49F6-8EB7-E4A2B6D634B8}"/>
              </a:ext>
            </a:extLst>
          </p:cNvPr>
          <p:cNvSpPr/>
          <p:nvPr/>
        </p:nvSpPr>
        <p:spPr>
          <a:xfrm>
            <a:off x="5112025" y="4267000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1</a:t>
            </a:r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69CBBAE-F595-4F5C-AF06-05ED146EC4C2}"/>
              </a:ext>
            </a:extLst>
          </p:cNvPr>
          <p:cNvSpPr/>
          <p:nvPr/>
        </p:nvSpPr>
        <p:spPr>
          <a:xfrm>
            <a:off x="11720092" y="738909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2</a:t>
            </a:r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5A26CB9-BBA1-4B30-AE70-6B5456440B9E}"/>
              </a:ext>
            </a:extLst>
          </p:cNvPr>
          <p:cNvSpPr/>
          <p:nvPr/>
        </p:nvSpPr>
        <p:spPr>
          <a:xfrm>
            <a:off x="8892722" y="4289252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3</a:t>
            </a:r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935E388-EEDF-4DD4-996F-6B33F360D018}"/>
              </a:ext>
            </a:extLst>
          </p:cNvPr>
          <p:cNvSpPr/>
          <p:nvPr/>
        </p:nvSpPr>
        <p:spPr>
          <a:xfrm>
            <a:off x="8906803" y="2060654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4</a:t>
            </a:r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FBE2479-FDAF-453B-A0C9-EA26AB5497DC}"/>
              </a:ext>
            </a:extLst>
          </p:cNvPr>
          <p:cNvSpPr/>
          <p:nvPr/>
        </p:nvSpPr>
        <p:spPr>
          <a:xfrm>
            <a:off x="11727445" y="6038458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5</a:t>
            </a:r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4A2836F-96F3-4D53-8EF8-633126C99628}"/>
              </a:ext>
            </a:extLst>
          </p:cNvPr>
          <p:cNvSpPr/>
          <p:nvPr/>
        </p:nvSpPr>
        <p:spPr>
          <a:xfrm>
            <a:off x="4272683" y="2974501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6</a:t>
            </a:r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C0D998E-F6A3-4027-AF5A-17BB74BE9B9C}"/>
              </a:ext>
            </a:extLst>
          </p:cNvPr>
          <p:cNvSpPr/>
          <p:nvPr/>
        </p:nvSpPr>
        <p:spPr>
          <a:xfrm>
            <a:off x="4243953" y="2046140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7</a:t>
            </a:r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F1FA072E-74E2-4679-8498-F8CD694E4C0B}"/>
              </a:ext>
            </a:extLst>
          </p:cNvPr>
          <p:cNvSpPr/>
          <p:nvPr/>
        </p:nvSpPr>
        <p:spPr>
          <a:xfrm>
            <a:off x="2251985" y="4273766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8</a:t>
            </a:r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0ED380C-0CF4-49C5-8016-0CB751AE8916}"/>
              </a:ext>
            </a:extLst>
          </p:cNvPr>
          <p:cNvSpPr/>
          <p:nvPr/>
        </p:nvSpPr>
        <p:spPr>
          <a:xfrm>
            <a:off x="5562078" y="6018667"/>
            <a:ext cx="388769" cy="3887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dirty="0"/>
              <a:t>9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C4EA06-C4C2-45D6-9A42-E8CF80759F77}"/>
              </a:ext>
            </a:extLst>
          </p:cNvPr>
          <p:cNvSpPr txBox="1"/>
          <p:nvPr/>
        </p:nvSpPr>
        <p:spPr>
          <a:xfrm>
            <a:off x="10936973" y="112131"/>
            <a:ext cx="123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b="1" i="1" dirty="0">
                <a:solidFill>
                  <a:schemeClr val="bg1"/>
                </a:solidFill>
              </a:rPr>
              <a:t>CANVAS</a:t>
            </a:r>
            <a:endParaRPr lang="en-US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24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22DC7-D48E-40A7-991C-662A6102E3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PE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Análisis Monetario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3019CA-32BF-4281-88B8-AE5A2FE4F70C}"/>
              </a:ext>
            </a:extLst>
          </p:cNvPr>
          <p:cNvSpPr txBox="1"/>
          <p:nvPr/>
        </p:nvSpPr>
        <p:spPr>
          <a:xfrm>
            <a:off x="5344833" y="1160279"/>
            <a:ext cx="15023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SITY</a:t>
            </a:r>
            <a:endParaRPr lang="en-US" sz="4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dark&#10;&#10;Description automatically generated">
            <a:extLst>
              <a:ext uri="{FF2B5EF4-FFF2-40B4-BE49-F238E27FC236}">
                <a16:creationId xmlns:a16="http://schemas.microsoft.com/office/drawing/2014/main" id="{7ECFD139-3043-4307-945C-8B76974AD8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25" y="5501767"/>
            <a:ext cx="2139667" cy="121045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1945686-3A38-4CD9-91F0-E698B59691E5}"/>
              </a:ext>
            </a:extLst>
          </p:cNvPr>
          <p:cNvSpPr/>
          <p:nvPr/>
        </p:nvSpPr>
        <p:spPr>
          <a:xfrm>
            <a:off x="5421777" y="5669891"/>
            <a:ext cx="13484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PE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Costos</a:t>
            </a:r>
            <a:endParaRPr lang="en-US" sz="32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018C0A-8A64-4398-BD2E-3782817D15E1}"/>
              </a:ext>
            </a:extLst>
          </p:cNvPr>
          <p:cNvSpPr txBox="1"/>
          <p:nvPr/>
        </p:nvSpPr>
        <p:spPr>
          <a:xfrm>
            <a:off x="11531242" y="6488668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/>
              <a:t>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533069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497</TotalTime>
  <Words>1282</Words>
  <Application>Microsoft Office PowerPoint</Application>
  <PresentationFormat>Widescreen</PresentationFormat>
  <Paragraphs>234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Rockwell</vt:lpstr>
      <vt:lpstr>Times New Roman</vt:lpstr>
      <vt:lpstr>Wingdings</vt:lpstr>
      <vt:lpstr>Atlas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Análisis Monetario</vt:lpstr>
      <vt:lpstr>PowerPoint Presentation</vt:lpstr>
      <vt:lpstr>Costos Fase 1: Desarrollo y Pruebas</vt:lpstr>
      <vt:lpstr>Costos Fase 2: Adopción por las masas</vt:lpstr>
      <vt:lpstr>Detalles de costos 1.1: Desarrollo</vt:lpstr>
      <vt:lpstr>Detalles de Costos 1.2: Soporte</vt:lpstr>
      <vt:lpstr>Detalles de Costos 2.1: Adopción Masiva</vt:lpstr>
      <vt:lpstr>Costos Totales (hasta el fin del primer mes)</vt:lpstr>
      <vt:lpstr>Ganancias</vt:lpstr>
      <vt:lpstr>Ganancias utilizando anuncios</vt:lpstr>
      <vt:lpstr>Teoría: Como calcular ganancias con anuncios</vt:lpstr>
      <vt:lpstr>Cálculo de impresiones:</vt:lpstr>
      <vt:lpstr>Cálculo de Impresiones (continuación)</vt:lpstr>
      <vt:lpstr>Cálculo de eCPM</vt:lpstr>
      <vt:lpstr>Tasa de presentación</vt:lpstr>
      <vt:lpstr>¿Como le va a la competencia?</vt:lpstr>
      <vt:lpstr>Nuestra meta:  250 000 Usuarios por Día.</vt:lpstr>
      <vt:lpstr>Calculando nuestras posibles ganancias </vt:lpstr>
      <vt:lpstr>$88 830.00</vt:lpstr>
      <vt:lpstr>Suficiente para pagar la inversión inicial?</vt:lpstr>
      <vt:lpstr>Ideas a futuro</vt:lpstr>
      <vt:lpstr>Y tu, como te moverás?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Dominique Verellen</dc:creator>
  <cp:lastModifiedBy>Dominique Verellen</cp:lastModifiedBy>
  <cp:revision>62</cp:revision>
  <dcterms:modified xsi:type="dcterms:W3CDTF">2019-12-02T04:51:10Z</dcterms:modified>
</cp:coreProperties>
</file>